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7" r:id="rId9"/>
    <p:sldId id="289" r:id="rId10"/>
    <p:sldId id="288" r:id="rId11"/>
    <p:sldId id="283" r:id="rId12"/>
    <p:sldId id="272" r:id="rId13"/>
    <p:sldId id="273" r:id="rId14"/>
    <p:sldId id="274" r:id="rId15"/>
    <p:sldId id="278" r:id="rId16"/>
    <p:sldId id="275" r:id="rId17"/>
    <p:sldId id="276" r:id="rId18"/>
    <p:sldId id="277" r:id="rId19"/>
    <p:sldId id="279" r:id="rId20"/>
    <p:sldId id="280" r:id="rId21"/>
    <p:sldId id="263" r:id="rId22"/>
    <p:sldId id="286" r:id="rId23"/>
    <p:sldId id="285" r:id="rId24"/>
    <p:sldId id="284" r:id="rId25"/>
    <p:sldId id="313" r:id="rId26"/>
    <p:sldId id="311" r:id="rId27"/>
    <p:sldId id="312" r:id="rId28"/>
    <p:sldId id="264" r:id="rId29"/>
    <p:sldId id="310" r:id="rId30"/>
    <p:sldId id="307" r:id="rId31"/>
    <p:sldId id="314" r:id="rId32"/>
    <p:sldId id="308" r:id="rId33"/>
    <p:sldId id="265" r:id="rId34"/>
    <p:sldId id="315" r:id="rId35"/>
    <p:sldId id="291" r:id="rId36"/>
    <p:sldId id="292" r:id="rId37"/>
    <p:sldId id="266" r:id="rId38"/>
    <p:sldId id="299" r:id="rId39"/>
    <p:sldId id="293" r:id="rId40"/>
    <p:sldId id="294" r:id="rId41"/>
    <p:sldId id="295" r:id="rId42"/>
    <p:sldId id="316" r:id="rId43"/>
    <p:sldId id="317" r:id="rId44"/>
    <p:sldId id="296" r:id="rId45"/>
    <p:sldId id="297" r:id="rId46"/>
    <p:sldId id="318" r:id="rId47"/>
    <p:sldId id="298" r:id="rId48"/>
    <p:sldId id="267" r:id="rId49"/>
    <p:sldId id="268" r:id="rId50"/>
    <p:sldId id="301" r:id="rId51"/>
    <p:sldId id="300" r:id="rId52"/>
    <p:sldId id="302" r:id="rId53"/>
    <p:sldId id="269" r:id="rId54"/>
    <p:sldId id="304" r:id="rId55"/>
    <p:sldId id="305" r:id="rId56"/>
    <p:sldId id="306" r:id="rId57"/>
    <p:sldId id="270" r:id="rId58"/>
    <p:sldId id="303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26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191DD-B70C-4177-97B2-B923A2B5D16C}" type="datetimeFigureOut">
              <a:rPr lang="en-IN" smtClean="0"/>
              <a:t>02-02-2024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E894D-4FB1-4A78-840B-D290F70187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606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https://intellipaat.com/blog/tutorial/tableau-tutorial/introduction-tableau/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E894D-4FB1-4A78-840B-D290F701879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8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https://www.fusionspan.com/blog/10-important-features-of-tableau/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E894D-4FB1-4A78-840B-D290F701879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563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mtClean="0"/>
              <a:t>https://help.tableau.com/current/guides/get-started-tutorial/en-us/get-started-tutorial-drag.htm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E894D-4FB1-4A78-840B-D290F701879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07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https://www.thedataschool.co.uk/penny-richmond/tableau-desktop-relationships-vs-joins/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E894D-4FB1-4A78-840B-D290F7018795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3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https://help.tableau.com/current/online/en-us/datasource_relationships_learnmorepage.htm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E894D-4FB1-4A78-840B-D290F701879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80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https://towardsai.net/p/l/live-vs-extract-connection-a-road-to-tableau-desktop-specialist-certification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E894D-4FB1-4A78-840B-D290F7018795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0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https://help.tableau.com/current/pro/desktop/en-us/order_of_operations.htm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E894D-4FB1-4A78-840B-D290F7018795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304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https://help.tableau.com/current/pro/desktop/en-us/environment_workspace.htm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E894D-4FB1-4A78-840B-D290F7018795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278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https://help.tableau.com/current/pro/desktop/en-us/datafields_understanddatawindow.htm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EE894D-4FB1-4A78-840B-D290F7018795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45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help.tableau.com/current/pro/desktop/en-us/order_of_operations.ht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tableau.com/current/pro/desktop/en-us/datafields_understanddatawindow.htm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s://help.tableau.com/current/pro/desktop/en-us/environment_workspace.htm#SideBa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lp.tableau.com/current/pro/desktop/en-us/view_parts.htm" TargetMode="External"/><Relationship Id="rId5" Type="http://schemas.openxmlformats.org/officeDocument/2006/relationships/hyperlink" Target="https://help.tableau.com/current/pro/desktop/en-us/environment_workspace.htm#ToolbarButtons" TargetMode="External"/><Relationship Id="rId10" Type="http://schemas.openxmlformats.org/officeDocument/2006/relationships/hyperlink" Target="https://help.tableau.com/current/pro/desktop/en-us/environment_workspace.htm#StatusBar" TargetMode="External"/><Relationship Id="rId4" Type="http://schemas.openxmlformats.org/officeDocument/2006/relationships/hyperlink" Target="https://help.tableau.com/current/pro/desktop/en-us/buildmanual_shelves.htm" TargetMode="External"/><Relationship Id="rId9" Type="http://schemas.openxmlformats.org/officeDocument/2006/relationships/hyperlink" Target="https://help.tableau.com/current/pro/desktop/en-us/environ_workspace_analytics_pane.htm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Unit II: </a:t>
            </a:r>
            <a:r>
              <a:rPr lang="en-US" dirty="0"/>
              <a:t>INTRODUCTION TO TABLEAU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5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Contd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 </a:t>
            </a:r>
            <a:r>
              <a:rPr lang="en-US" b="1" dirty="0"/>
              <a:t>Connect </a:t>
            </a:r>
            <a:r>
              <a:rPr lang="en-US" dirty="0"/>
              <a:t>pane, under </a:t>
            </a:r>
            <a:r>
              <a:rPr lang="en-US" b="1" dirty="0"/>
              <a:t>Saved Data Sources</a:t>
            </a:r>
            <a:r>
              <a:rPr lang="en-US" dirty="0"/>
              <a:t>, click </a:t>
            </a:r>
            <a:r>
              <a:rPr lang="en-US" b="1" dirty="0"/>
              <a:t>Sample - Superstore</a:t>
            </a:r>
            <a:r>
              <a:rPr lang="en-US" dirty="0"/>
              <a:t> to connect to the sample data set.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73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</a:t>
            </a:r>
            <a:r>
              <a:rPr lang="en-US" dirty="0"/>
              <a:t>Connecting data with tableau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Just drag and drop the file on tableau</a:t>
            </a:r>
          </a:p>
          <a:p>
            <a:pPr marL="0" indent="0" algn="ctr">
              <a:buNone/>
            </a:pPr>
            <a:r>
              <a:rPr lang="en-IN" dirty="0" smtClean="0"/>
              <a:t>OR</a:t>
            </a:r>
          </a:p>
          <a:p>
            <a:r>
              <a:rPr lang="en-IN" dirty="0" smtClean="0"/>
              <a:t>Follow the steps below: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30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Click tableau icon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91600" cy="53949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eft Arrow 5"/>
          <p:cNvSpPr/>
          <p:nvPr/>
        </p:nvSpPr>
        <p:spPr>
          <a:xfrm>
            <a:off x="457200" y="1828800"/>
            <a:ext cx="12954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8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Select the option to connect to data source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9017000" cy="5410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83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Select a file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447800"/>
            <a:ext cx="9017000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01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In this case this excel file is consider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548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60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Data imported to tableau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9017000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21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Drag the table on to the canvas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017000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67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Now click on the Sheet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447800"/>
            <a:ext cx="9017000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2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Drag fields to the rows and column from the pane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30898" cy="53585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7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Table of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Introduction and Installing Tableau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Tableau features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Connecting data with </a:t>
            </a:r>
            <a:r>
              <a:rPr lang="en-US" dirty="0" smtClean="0"/>
              <a:t>tableau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Joining </a:t>
            </a:r>
            <a:r>
              <a:rPr lang="en-US" dirty="0"/>
              <a:t>data </a:t>
            </a:r>
            <a:r>
              <a:rPr lang="en-US" dirty="0" smtClean="0"/>
              <a:t>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Live </a:t>
            </a:r>
            <a:r>
              <a:rPr lang="en-US" dirty="0"/>
              <a:t>data connections </a:t>
            </a:r>
            <a:r>
              <a:rPr lang="en-US" dirty="0" err="1"/>
              <a:t>vs</a:t>
            </a:r>
            <a:r>
              <a:rPr lang="en-US" dirty="0"/>
              <a:t> data </a:t>
            </a:r>
            <a:r>
              <a:rPr lang="en-US" dirty="0" smtClean="0"/>
              <a:t>extracts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Basic functions </a:t>
            </a:r>
            <a:r>
              <a:rPr lang="en-US" dirty="0"/>
              <a:t>of </a:t>
            </a:r>
            <a:r>
              <a:rPr lang="en-US" dirty="0" smtClean="0"/>
              <a:t>tableau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Operations </a:t>
            </a:r>
            <a:r>
              <a:rPr lang="en-US" dirty="0"/>
              <a:t>of </a:t>
            </a:r>
            <a:r>
              <a:rPr lang="en-US" dirty="0" smtClean="0"/>
              <a:t>tableau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Usage </a:t>
            </a:r>
            <a:r>
              <a:rPr lang="en-US" dirty="0"/>
              <a:t>of Menus and </a:t>
            </a:r>
            <a:r>
              <a:rPr lang="en-US" dirty="0" smtClean="0"/>
              <a:t>Toolbar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Usage </a:t>
            </a:r>
            <a:r>
              <a:rPr lang="en-US" dirty="0"/>
              <a:t>of Data </a:t>
            </a:r>
            <a:r>
              <a:rPr lang="en-US" dirty="0" smtClean="0"/>
              <a:t>Pane, Analytics </a:t>
            </a:r>
            <a:r>
              <a:rPr lang="en-US" dirty="0"/>
              <a:t>Pane, Sheet Tabs, Shelves and Cards, Marks Card, </a:t>
            </a:r>
            <a:r>
              <a:rPr lang="en-US" dirty="0" smtClean="0"/>
              <a:t>Legends.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Layout </a:t>
            </a:r>
            <a:r>
              <a:rPr lang="en-US" dirty="0"/>
              <a:t>for dashboard </a:t>
            </a:r>
            <a:r>
              <a:rPr lang="en-US" dirty="0" smtClean="0"/>
              <a:t>and stories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Difference </a:t>
            </a:r>
            <a:r>
              <a:rPr lang="en-US" dirty="0"/>
              <a:t>between Green and Blue pills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9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The chart will be created on the 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8976102" cy="53856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83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 Joining </a:t>
            </a:r>
            <a:r>
              <a:rPr lang="en-US" dirty="0"/>
              <a:t>data </a:t>
            </a:r>
            <a:r>
              <a:rPr lang="en-US" dirty="0" smtClean="0"/>
              <a:t>sources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It is often necessary to combine data from multiple places—different tables or even data sources—to perform a desired analysis. Depending on the structure of the data and the needs of the analysis, there are several ways to combine the tables</a:t>
            </a:r>
            <a:r>
              <a:rPr lang="en-US" dirty="0" smtClean="0"/>
              <a:t>.</a:t>
            </a:r>
          </a:p>
          <a:p>
            <a:pPr lvl="3" algn="just"/>
            <a:r>
              <a:rPr lang="en-IN" sz="2800" dirty="0" smtClean="0"/>
              <a:t>Relationships and</a:t>
            </a:r>
          </a:p>
          <a:p>
            <a:pPr lvl="3" algn="just"/>
            <a:r>
              <a:rPr lang="en-IN" sz="2800" dirty="0" smtClean="0"/>
              <a:t>Joins</a:t>
            </a:r>
            <a:endParaRPr lang="en-IN" sz="2800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0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and join</a:t>
            </a:r>
            <a:endParaRPr lang="en-IN" dirty="0"/>
          </a:p>
        </p:txBody>
      </p:sp>
      <p:pic>
        <p:nvPicPr>
          <p:cNvPr id="6" name="Relate Your Data - Tableau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47800"/>
            <a:ext cx="9144000" cy="51439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86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Joins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876800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/>
              <a:t>Join is </a:t>
            </a:r>
            <a:r>
              <a:rPr lang="en-US" sz="2400" dirty="0"/>
              <a:t>in the 'physical layer' of Tableau's data model. </a:t>
            </a:r>
            <a:endParaRPr lang="en-US" sz="2400" dirty="0" smtClean="0"/>
          </a:p>
          <a:p>
            <a:pPr algn="just"/>
            <a:r>
              <a:rPr lang="en-US" sz="2400" dirty="0" smtClean="0"/>
              <a:t>Unlike </a:t>
            </a:r>
            <a:r>
              <a:rPr lang="en-US" sz="2400" dirty="0"/>
              <a:t>a relationship, a join will combine two tables into one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 </a:t>
            </a:r>
            <a:r>
              <a:rPr lang="en-US" sz="2400" dirty="0"/>
              <a:t>It is represented by a Venn diagram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/>
              <a:t>We might want to control the way that we combine the tables, or deliberately filter or duplicate certain fields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b="1" dirty="0"/>
              <a:t>Limitations of joins: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-  Joins may sometimes produce missing or unmatched data fields.</a:t>
            </a:r>
            <a:br>
              <a:rPr lang="en-US" sz="2400" dirty="0"/>
            </a:br>
            <a:r>
              <a:rPr lang="en-US" sz="2400" dirty="0"/>
              <a:t>-  Joins cannot be used on published data sources.</a:t>
            </a:r>
            <a:br>
              <a:rPr lang="en-US" sz="2400" dirty="0"/>
            </a:br>
            <a:r>
              <a:rPr lang="en-US" sz="2400" dirty="0"/>
              <a:t>- The fields being joined must be of the same data type. If the data type is changed after the join, the join will break.</a:t>
            </a:r>
            <a:br>
              <a:rPr lang="en-US" sz="2400" dirty="0"/>
            </a:br>
            <a:r>
              <a:rPr lang="en-US" sz="2400" dirty="0"/>
              <a:t>- If we want </a:t>
            </a:r>
            <a:r>
              <a:rPr lang="en-US" sz="2400" dirty="0" smtClean="0"/>
              <a:t>to </a:t>
            </a:r>
            <a:r>
              <a:rPr lang="en-US" sz="2400" dirty="0"/>
              <a:t>delete a field involved in the join </a:t>
            </a:r>
            <a:r>
              <a:rPr lang="en-US" sz="2400" dirty="0" smtClean="0"/>
              <a:t>(i.e. </a:t>
            </a:r>
            <a:r>
              <a:rPr lang="en-US" sz="2400" dirty="0"/>
              <a:t>a duplicated field), we can’t do so without breaking the join</a:t>
            </a:r>
            <a:r>
              <a:rPr lang="en-US" sz="2400" dirty="0" smtClean="0"/>
              <a:t>.</a:t>
            </a:r>
            <a:r>
              <a:rPr lang="en-US" sz="2400" dirty="0"/>
              <a:t/>
            </a:r>
            <a:br>
              <a:rPr lang="en-US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3517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Relationships are a dynamic, flexible way to combine data from multiple tables for analysis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 </a:t>
            </a:r>
            <a:r>
              <a:rPr lang="en-US" dirty="0"/>
              <a:t>A relationship describes how two tables relate to each other, based on common fields, but doesn’t merge the tables </a:t>
            </a:r>
            <a:r>
              <a:rPr lang="en-US" dirty="0" smtClean="0"/>
              <a:t>together.</a:t>
            </a:r>
          </a:p>
          <a:p>
            <a:pPr algn="just"/>
            <a:r>
              <a:rPr lang="en-US" dirty="0" smtClean="0"/>
              <a:t>Use </a:t>
            </a:r>
            <a:r>
              <a:rPr lang="en-US" dirty="0"/>
              <a:t>relationships as your first approach to combining your data because it makes data preparation and analysis easier and more intuitive.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3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5. Live </a:t>
            </a:r>
            <a:r>
              <a:rPr lang="en-IN" dirty="0" err="1" smtClean="0"/>
              <a:t>vs</a:t>
            </a:r>
            <a:r>
              <a:rPr lang="en-IN" dirty="0" smtClean="0"/>
              <a:t> extract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https://cdn-images-1.medium.com/max/900/1*LsSAYclxFSykEAlOczLvE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88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5.1 Steps Extracting </a:t>
            </a:r>
            <a:r>
              <a:rPr lang="en-IN" dirty="0"/>
              <a:t>Data in </a:t>
            </a:r>
            <a:r>
              <a:rPr lang="en-IN" dirty="0" smtClean="0"/>
              <a:t>Tableau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Step1 → Chose “Extract” </a:t>
            </a:r>
            <a:r>
              <a:rPr lang="en-IN" dirty="0" smtClean="0"/>
              <a:t>Connection</a:t>
            </a:r>
          </a:p>
          <a:p>
            <a:r>
              <a:rPr lang="en-US" dirty="0"/>
              <a:t>Step2 → When we chose “Extract” Data, Tableau ask for the location of .hyper file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Step1 → Go to the Data pane and right-click on Data Connection and click on “Extract Data</a:t>
            </a:r>
            <a:r>
              <a:rPr lang="en-US" dirty="0" smtClean="0"/>
              <a:t>”</a:t>
            </a:r>
          </a:p>
          <a:p>
            <a:r>
              <a:rPr lang="en-US" dirty="0"/>
              <a:t>Step2 → Add filters and modify the extract according to your needs.</a:t>
            </a:r>
            <a:endParaRPr lang="en-IN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3" y="533400"/>
            <a:ext cx="5773737" cy="1190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30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Refreshing an Extract in </a:t>
            </a:r>
            <a:r>
              <a:rPr lang="en-US" dirty="0" smtClean="0"/>
              <a:t>Tableau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1600200"/>
            <a:ext cx="3124200" cy="515547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first option will refresh the connection, but since the connection is static, there won’t be any changes reflected in your data.</a:t>
            </a:r>
            <a:endParaRPr lang="en-IN" dirty="0"/>
          </a:p>
        </p:txBody>
      </p:sp>
      <p:pic>
        <p:nvPicPr>
          <p:cNvPr id="4098" name="Picture 2" descr="https://cdn-images-1.medium.com/max/350/1*ilzAzp8XWRfQTukhtj4C2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5638800" cy="51554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22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5.1 </a:t>
            </a:r>
            <a:r>
              <a:rPr lang="en-US" dirty="0" smtClean="0"/>
              <a:t>Data </a:t>
            </a:r>
            <a:r>
              <a:rPr lang="en-US" dirty="0"/>
              <a:t>extracts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are </a:t>
            </a:r>
            <a:r>
              <a:rPr lang="en-US" dirty="0"/>
              <a:t>snapshots of data optimized for </a:t>
            </a:r>
            <a:r>
              <a:rPr lang="en-US" dirty="0" smtClean="0"/>
              <a:t>loaded </a:t>
            </a:r>
            <a:r>
              <a:rPr lang="en-US" dirty="0"/>
              <a:t>into system </a:t>
            </a:r>
            <a:r>
              <a:rPr lang="en-US" dirty="0" smtClean="0"/>
              <a:t>memory. </a:t>
            </a:r>
          </a:p>
          <a:p>
            <a:pPr algn="just"/>
            <a:r>
              <a:rPr lang="en-US" dirty="0" smtClean="0"/>
              <a:t>tend </a:t>
            </a:r>
            <a:r>
              <a:rPr lang="en-US" dirty="0"/>
              <a:t>to be much faster than live </a:t>
            </a:r>
            <a:r>
              <a:rPr lang="en-US" dirty="0" smtClean="0"/>
              <a:t>connections.</a:t>
            </a:r>
          </a:p>
          <a:p>
            <a:pPr algn="just"/>
            <a:r>
              <a:rPr lang="en-US" dirty="0" smtClean="0"/>
              <a:t>doesn’t </a:t>
            </a:r>
            <a:r>
              <a:rPr lang="en-US" dirty="0"/>
              <a:t>need the database to build the visualization. </a:t>
            </a:r>
            <a:endParaRPr lang="en-US" dirty="0" smtClean="0"/>
          </a:p>
          <a:p>
            <a:pPr algn="just"/>
            <a:r>
              <a:rPr lang="en-US" dirty="0" smtClean="0"/>
              <a:t>Instead</a:t>
            </a:r>
            <a:r>
              <a:rPr lang="en-US" dirty="0"/>
              <a:t>, Tableau’s in-memory data engine queries the extract directly.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extract will need to be refreshed to receive updates from the original data </a:t>
            </a:r>
            <a:r>
              <a:rPr lang="en-US" dirty="0" smtClean="0"/>
              <a:t>source.</a:t>
            </a:r>
          </a:p>
          <a:p>
            <a:pPr algn="just"/>
            <a:r>
              <a:rPr lang="en-IN" dirty="0" smtClean="0"/>
              <a:t>Use .hyper</a:t>
            </a:r>
            <a:r>
              <a:rPr lang="en-IN" dirty="0"/>
              <a:t> file</a:t>
            </a:r>
          </a:p>
        </p:txBody>
      </p:sp>
    </p:spTree>
    <p:extLst>
      <p:ext uri="{BB962C8B-B14F-4D97-AF65-F5344CB8AC3E}">
        <p14:creationId xmlns:p14="http://schemas.microsoft.com/office/powerpoint/2010/main" val="327683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Difference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IN" dirty="0"/>
              <a:t>Double Cylinder represents Extract </a:t>
            </a:r>
            <a:r>
              <a:rPr lang="en-IN" dirty="0" smtClean="0"/>
              <a:t>connection</a:t>
            </a:r>
          </a:p>
          <a:p>
            <a:r>
              <a:rPr lang="en-US" dirty="0"/>
              <a:t>Single Cylinder represents Live Connection 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4" descr="https://cdn-images-1.medium.com/max/158/1*AS-_k5DMLYZgjjapHh7Q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35418"/>
            <a:ext cx="2895600" cy="3885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dn-images-1.medium.com/max/171/1*omJ9vq160dmJ926NR3ZwU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03426"/>
            <a:ext cx="2970538" cy="39259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8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Introduction </a:t>
            </a:r>
            <a:r>
              <a:rPr lang="en-US" dirty="0"/>
              <a:t>and Installing </a:t>
            </a:r>
            <a:r>
              <a:rPr lang="en-US" dirty="0" smtClean="0"/>
              <a:t>Tableau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Tableau is a business intelligence tool with interactive data </a:t>
            </a:r>
            <a:r>
              <a:rPr lang="en-US" dirty="0" smtClean="0"/>
              <a:t>visualization </a:t>
            </a:r>
            <a:r>
              <a:rPr lang="en-US" dirty="0"/>
              <a:t>features</a:t>
            </a:r>
          </a:p>
          <a:p>
            <a:r>
              <a:rPr lang="en-US" dirty="0" smtClean="0"/>
              <a:t>User </a:t>
            </a:r>
            <a:r>
              <a:rPr lang="en-US" dirty="0"/>
              <a:t>friendly and easy to learn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8259" y="3505700"/>
            <a:ext cx="7620000" cy="1075544"/>
            <a:chOff x="0" y="390958"/>
            <a:chExt cx="7620000" cy="1371601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0" y="390958"/>
              <a:ext cx="7620000" cy="1371601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85386" y="390958"/>
              <a:ext cx="7449228" cy="128621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5260" tIns="175260" rIns="175260" bIns="175260" numCol="1" spcCol="1270" anchor="ctr" anchorCtr="0">
              <a:noAutofit/>
            </a:bodyPr>
            <a:lstStyle/>
            <a:p>
              <a:pPr lvl="0" algn="l" defTabSz="2044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 dirty="0"/>
                <a:t>A business intelligence tool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2000" y="4994669"/>
            <a:ext cx="7620000" cy="1329931"/>
            <a:chOff x="0" y="1895039"/>
            <a:chExt cx="7620000" cy="1749150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0" y="1895039"/>
              <a:ext cx="7620000" cy="174915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85386" y="1980425"/>
              <a:ext cx="7449228" cy="124454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5260" tIns="175260" rIns="175260" bIns="175260" numCol="1" spcCol="1270" anchor="ctr" anchorCtr="0">
              <a:noAutofit/>
            </a:bodyPr>
            <a:lstStyle/>
            <a:p>
              <a:pPr lvl="0" algn="l" defTabSz="2044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600" kern="1200" dirty="0"/>
                <a:t>An interactive data visualization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54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5.2 </a:t>
            </a:r>
            <a:r>
              <a:rPr lang="en-US" dirty="0" smtClean="0"/>
              <a:t>Live </a:t>
            </a:r>
            <a:r>
              <a:rPr lang="en-US" dirty="0"/>
              <a:t>data connections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Live connections offer the convenience of real-time updates, with any changes in the data source reflected in Tableau. </a:t>
            </a:r>
            <a:endParaRPr lang="en-US" dirty="0" smtClean="0"/>
          </a:p>
          <a:p>
            <a:pPr algn="just"/>
            <a:r>
              <a:rPr lang="en-US" dirty="0" smtClean="0"/>
              <a:t>But </a:t>
            </a:r>
            <a:r>
              <a:rPr lang="en-US" dirty="0"/>
              <a:t>live connections also rely on the database for all queries. </a:t>
            </a:r>
            <a:endParaRPr lang="en-US" dirty="0" smtClean="0"/>
          </a:p>
          <a:p>
            <a:pPr algn="just"/>
            <a:r>
              <a:rPr lang="en-US" dirty="0" smtClean="0"/>
              <a:t>And </a:t>
            </a:r>
            <a:r>
              <a:rPr lang="en-US" dirty="0"/>
              <a:t>unlike extracts, databases are not always optimized for fast performance. </a:t>
            </a:r>
            <a:endParaRPr lang="en-US" dirty="0" smtClean="0"/>
          </a:p>
          <a:p>
            <a:pPr algn="just"/>
            <a:r>
              <a:rPr lang="en-US" dirty="0" smtClean="0"/>
              <a:t>With </a:t>
            </a:r>
            <a:r>
              <a:rPr lang="en-US" dirty="0"/>
              <a:t>live connections, your data queries are only as fast as the database itself.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55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5.2 </a:t>
            </a:r>
            <a:r>
              <a:rPr lang="en-US" dirty="0"/>
              <a:t>Live connection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we want our data to keep flowing in our Tableau Data source from a dynamic database</a:t>
            </a:r>
            <a:r>
              <a:rPr lang="en-US" dirty="0" smtClean="0"/>
              <a:t>.</a:t>
            </a:r>
          </a:p>
          <a:p>
            <a:r>
              <a:rPr lang="en-US" dirty="0"/>
              <a:t>By default, </a:t>
            </a:r>
            <a:r>
              <a:rPr lang="en-US" dirty="0" smtClean="0"/>
              <a:t>the </a:t>
            </a:r>
            <a:r>
              <a:rPr lang="en-US" dirty="0"/>
              <a:t>connection, it is a Live connection</a:t>
            </a:r>
            <a:endParaRPr lang="en-IN" dirty="0"/>
          </a:p>
        </p:txBody>
      </p:sp>
      <p:pic>
        <p:nvPicPr>
          <p:cNvPr id="6146" name="Picture 2" descr="https://cdn-images-1.medium.com/max/673/1*8yWIj_cXo5g2rfOo3EIf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29000"/>
            <a:ext cx="8382000" cy="34001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76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IN" dirty="0"/>
              <a:t>5. </a:t>
            </a:r>
            <a:r>
              <a:rPr lang="en-US" dirty="0"/>
              <a:t>Live data connections </a:t>
            </a:r>
            <a:r>
              <a:rPr lang="en-US" dirty="0" err="1"/>
              <a:t>vs</a:t>
            </a:r>
            <a:r>
              <a:rPr lang="en-US" dirty="0"/>
              <a:t> data extracts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https://miro.medium.com/v2/resize:fit:700/1*ynWMklQtKG_kVhp7_YqP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29" y="1354111"/>
            <a:ext cx="8782371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6. </a:t>
            </a:r>
            <a:r>
              <a:rPr lang="en-US" dirty="0"/>
              <a:t>Basic functions of </a:t>
            </a:r>
            <a:r>
              <a:rPr lang="en-US" dirty="0" smtClean="0"/>
              <a:t>tableau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/>
          <a:lstStyle/>
          <a:p>
            <a:r>
              <a:rPr lang="en-US" dirty="0" smtClean="0"/>
              <a:t>Number functions: </a:t>
            </a:r>
            <a:r>
              <a:rPr lang="en-IN" b="1" dirty="0" smtClean="0"/>
              <a:t>Ceiling, Power, </a:t>
            </a:r>
            <a:r>
              <a:rPr lang="en-IN" b="1" dirty="0"/>
              <a:t>Round </a:t>
            </a:r>
            <a:r>
              <a:rPr lang="en-IN" b="1" dirty="0" smtClean="0"/>
              <a:t>.</a:t>
            </a:r>
            <a:endParaRPr lang="en-US" dirty="0" smtClean="0"/>
          </a:p>
          <a:p>
            <a:r>
              <a:rPr lang="en-US" dirty="0" smtClean="0"/>
              <a:t>String functions: </a:t>
            </a:r>
            <a:r>
              <a:rPr lang="en-IN" b="1" dirty="0" smtClean="0"/>
              <a:t>LEN, </a:t>
            </a:r>
            <a:r>
              <a:rPr lang="en-IN" b="1" dirty="0" err="1" smtClean="0"/>
              <a:t>LTrim</a:t>
            </a:r>
            <a:r>
              <a:rPr lang="en-IN" b="1" dirty="0" smtClean="0"/>
              <a:t>, UPPER</a:t>
            </a:r>
            <a:endParaRPr lang="en-IN" b="1" dirty="0"/>
          </a:p>
          <a:p>
            <a:r>
              <a:rPr lang="en-IN" b="1" dirty="0" smtClean="0"/>
              <a:t> </a:t>
            </a:r>
            <a:r>
              <a:rPr lang="en-US" dirty="0" smtClean="0"/>
              <a:t>Date functions: </a:t>
            </a:r>
            <a:r>
              <a:rPr lang="en-IN" b="1" dirty="0" smtClean="0"/>
              <a:t>DAY, </a:t>
            </a:r>
            <a:r>
              <a:rPr lang="en-IN" b="1" dirty="0"/>
              <a:t>NOW </a:t>
            </a:r>
            <a:r>
              <a:rPr lang="en-IN" b="1" dirty="0" smtClean="0"/>
              <a:t>(), </a:t>
            </a:r>
            <a:endParaRPr lang="en-US" dirty="0"/>
          </a:p>
          <a:p>
            <a:r>
              <a:rPr lang="en-US" dirty="0"/>
              <a:t>Logical </a:t>
            </a:r>
            <a:r>
              <a:rPr lang="en-US" dirty="0" smtClean="0"/>
              <a:t>functions: </a:t>
            </a:r>
            <a:r>
              <a:rPr lang="en-IN" b="1" dirty="0"/>
              <a:t>ISDATE (string</a:t>
            </a:r>
            <a:r>
              <a:rPr lang="en-IN" b="1" dirty="0" smtClean="0"/>
              <a:t>), IFNULL(e1,e2)</a:t>
            </a:r>
            <a:r>
              <a:rPr lang="en-IN" b="1" dirty="0"/>
              <a:t> </a:t>
            </a:r>
            <a:endParaRPr lang="en-US" dirty="0"/>
          </a:p>
          <a:p>
            <a:r>
              <a:rPr lang="en-US" dirty="0"/>
              <a:t>Aggregate </a:t>
            </a:r>
            <a:r>
              <a:rPr lang="en-US" dirty="0" smtClean="0"/>
              <a:t>functions: </a:t>
            </a:r>
            <a:r>
              <a:rPr lang="en-IN" b="1" dirty="0"/>
              <a:t>AVG </a:t>
            </a:r>
            <a:r>
              <a:rPr lang="en-IN" b="1" dirty="0" smtClean="0"/>
              <a:t>, </a:t>
            </a:r>
            <a:r>
              <a:rPr lang="en-IN" b="1" dirty="0"/>
              <a:t>COUNT </a:t>
            </a:r>
            <a:r>
              <a:rPr lang="en-IN" b="1" dirty="0" smtClean="0"/>
              <a:t>, </a:t>
            </a:r>
            <a:r>
              <a:rPr lang="en-IN" b="1" dirty="0"/>
              <a:t>MEDIAN </a:t>
            </a:r>
            <a:r>
              <a:rPr lang="en-IN" b="1" dirty="0" smtClean="0"/>
              <a:t>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5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"/>
            <a:ext cx="4314825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" y="5334000"/>
            <a:ext cx="8574087" cy="1276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5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using </a:t>
            </a:r>
            <a:r>
              <a:rPr lang="en-IN" dirty="0"/>
              <a:t>the Calculated </a:t>
            </a:r>
            <a:r>
              <a:rPr lang="en-IN" dirty="0" smtClean="0"/>
              <a:t>Field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490420"/>
            <a:ext cx="4733925" cy="2933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3981450"/>
            <a:ext cx="4238625" cy="287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22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993900"/>
            <a:ext cx="9012237" cy="287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50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en-IN" dirty="0" smtClean="0"/>
              <a:t>7. </a:t>
            </a:r>
            <a:r>
              <a:rPr lang="en-US" dirty="0"/>
              <a:t>Operations of </a:t>
            </a:r>
            <a:r>
              <a:rPr lang="en-US" dirty="0" smtClean="0"/>
              <a:t>tableau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The order of operations in Tableau, sometimes called the query pipeline, is the order in which Tableau performs various actions. </a:t>
            </a:r>
            <a:endParaRPr lang="en-US" dirty="0" smtClean="0"/>
          </a:p>
          <a:p>
            <a:r>
              <a:rPr lang="en-US" dirty="0" smtClean="0"/>
              <a:t>Actions </a:t>
            </a:r>
            <a:r>
              <a:rPr lang="en-US" dirty="0"/>
              <a:t>are also known as operations. </a:t>
            </a: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operations apply filters, which means that as you build a view and add filters, those filters always execute in the order established by the order of operations.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40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By default, all filters that you set in Tableau are computed independently. </a:t>
            </a:r>
            <a:endParaRPr lang="en-US" dirty="0" smtClean="0"/>
          </a:p>
          <a:p>
            <a:pPr algn="just"/>
            <a:r>
              <a:rPr lang="en-US" dirty="0" smtClean="0"/>
              <a:t>Each </a:t>
            </a:r>
            <a:r>
              <a:rPr lang="en-US" dirty="0"/>
              <a:t>filter accesses all rows in your data source without regard to other filters. </a:t>
            </a:r>
            <a:endParaRPr lang="en-US" dirty="0" smtClean="0"/>
          </a:p>
          <a:p>
            <a:pPr algn="just"/>
            <a:r>
              <a:rPr lang="en-US" dirty="0" smtClean="0"/>
              <a:t>However</a:t>
            </a:r>
            <a:r>
              <a:rPr lang="en-US" dirty="0"/>
              <a:t>, you can set one or more categorical filters as context filters for the view. </a:t>
            </a:r>
            <a:endParaRPr lang="en-US" dirty="0" smtClean="0"/>
          </a:p>
          <a:p>
            <a:pPr algn="just"/>
            <a:r>
              <a:rPr lang="en-US" i="1" dirty="0" smtClean="0"/>
              <a:t>You </a:t>
            </a:r>
            <a:r>
              <a:rPr lang="en-US" i="1" dirty="0"/>
              <a:t>can think of a context filter as being an independent filter. </a:t>
            </a:r>
            <a:endParaRPr lang="en-US" i="1" dirty="0" smtClean="0"/>
          </a:p>
          <a:p>
            <a:pPr algn="just"/>
            <a:r>
              <a:rPr lang="en-US" i="1" dirty="0" smtClean="0"/>
              <a:t>Any </a:t>
            </a:r>
            <a:r>
              <a:rPr lang="en-US" i="1" dirty="0"/>
              <a:t>other filters that you set are defined as dependent filters because they process only the data that passes through the context filter.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79357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ttps://help.tableau.com/current/pro/desktop/en-us/Img/order_of_operations_fil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51941"/>
            <a:ext cx="3181350" cy="5848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63081"/>
            <a:ext cx="4885220" cy="11967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22321"/>
            <a:ext cx="3028950" cy="2419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83731"/>
            <a:ext cx="3105150" cy="15923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668843" y="4200895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Sheet Specific</a:t>
            </a:r>
            <a:endParaRPr lang="en-IN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6562"/>
            <a:ext cx="8012113" cy="604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6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tellipaat.com/mediaFiles/2015/11/tableau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189638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1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400" b="1" dirty="0"/>
              <a:t>Read more</a:t>
            </a:r>
            <a:r>
              <a:rPr lang="en-IN" sz="2400" dirty="0"/>
              <a:t>: </a:t>
            </a:r>
            <a:r>
              <a:rPr lang="en-IN" sz="2400" dirty="0">
                <a:hlinkClick r:id="rId2"/>
              </a:rPr>
              <a:t>https://</a:t>
            </a:r>
            <a:r>
              <a:rPr lang="en-IN" sz="2400" dirty="0" smtClean="0">
                <a:hlinkClick r:id="rId2"/>
              </a:rPr>
              <a:t>help.tableau.com/current/pro/desktop/en-us/order_of_operations.htm</a:t>
            </a:r>
            <a:r>
              <a:rPr lang="en-IN" sz="2400" dirty="0" smtClean="0"/>
              <a:t/>
            </a:r>
            <a:br>
              <a:rPr lang="en-IN" sz="2400" dirty="0" smtClean="0"/>
            </a:b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https://help.tableau.com/current/pro/desktop/en-us/Img/order_of_operations_over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48383"/>
            <a:ext cx="7620000" cy="509587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</a:t>
            </a:r>
            <a:r>
              <a:rPr lang="en-US" dirty="0"/>
              <a:t>are the top 10 customers, by total sales, in New York City?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72987"/>
            <a:ext cx="8229600" cy="1153176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 smtClean="0">
                <a:solidFill>
                  <a:srgbClr val="FF0000"/>
                </a:solidFill>
              </a:rPr>
              <a:t>The above view </a:t>
            </a:r>
            <a:r>
              <a:rPr lang="en-US" dirty="0">
                <a:solidFill>
                  <a:srgbClr val="FF0000"/>
                </a:solidFill>
              </a:rPr>
              <a:t>is actually showing the top 10 customers overall.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074" name="Picture 2" descr="https://help.tableau.com/current/pro/desktop/en-us/Img/OrderOfOperation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15437"/>
            <a:ext cx="7543800" cy="32575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5859463" cy="25431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4362450" cy="25241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Incorrect 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2600"/>
            <a:ext cx="4343400" cy="5105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3" y="1752600"/>
            <a:ext cx="4255177" cy="5105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0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incorrect output of scenario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problem is that the dimension filters </a:t>
            </a:r>
            <a:endParaRPr lang="en-US" dirty="0" smtClean="0"/>
          </a:p>
          <a:p>
            <a:pPr lvl="1" algn="just"/>
            <a:r>
              <a:rPr lang="en-US" dirty="0" smtClean="0"/>
              <a:t>top </a:t>
            </a:r>
            <a:r>
              <a:rPr lang="en-US" dirty="0"/>
              <a:t>and </a:t>
            </a:r>
            <a:endParaRPr lang="en-US" dirty="0" smtClean="0"/>
          </a:p>
          <a:p>
            <a:pPr lvl="1" algn="just"/>
            <a:r>
              <a:rPr lang="en-US" dirty="0" smtClean="0"/>
              <a:t>general</a:t>
            </a:r>
          </a:p>
          <a:p>
            <a:pPr algn="just"/>
            <a:r>
              <a:rPr lang="en-US" dirty="0" smtClean="0"/>
              <a:t>are </a:t>
            </a:r>
            <a:r>
              <a:rPr lang="en-US" dirty="0"/>
              <a:t>applied </a:t>
            </a:r>
            <a:r>
              <a:rPr lang="en-US" dirty="0" smtClean="0"/>
              <a:t>simultaneously- they </a:t>
            </a:r>
            <a:r>
              <a:rPr lang="en-US" dirty="0"/>
              <a:t>are both dimension filters, </a:t>
            </a:r>
            <a:endParaRPr lang="en-US" dirty="0" smtClean="0"/>
          </a:p>
          <a:p>
            <a:pPr algn="just"/>
            <a:r>
              <a:rPr lang="en-US" dirty="0" smtClean="0"/>
              <a:t>and </a:t>
            </a:r>
            <a:r>
              <a:rPr lang="en-US" dirty="0"/>
              <a:t>they appear in the same place in the Tableau order of </a:t>
            </a:r>
            <a:r>
              <a:rPr lang="en-US" dirty="0" smtClean="0"/>
              <a:t>operations (discussed in slide 39).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99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The solution is to add the general dimension filter (on </a:t>
            </a:r>
            <a:r>
              <a:rPr lang="en-US" b="1" dirty="0"/>
              <a:t>City</a:t>
            </a:r>
            <a:r>
              <a:rPr lang="en-US" dirty="0"/>
              <a:t>) to </a:t>
            </a:r>
            <a:r>
              <a:rPr lang="en-US" dirty="0" smtClean="0"/>
              <a:t>context</a:t>
            </a:r>
          </a:p>
          <a:p>
            <a:pPr lvl="1" algn="just"/>
            <a:r>
              <a:rPr lang="en-US" dirty="0" smtClean="0"/>
              <a:t>that </a:t>
            </a:r>
            <a:r>
              <a:rPr lang="en-US" dirty="0"/>
              <a:t>is, by turning it into a context filter, which is executed before any other filter that you create in a worksheet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Right-click </a:t>
            </a:r>
            <a:r>
              <a:rPr lang="en-US" b="1" dirty="0"/>
              <a:t>City</a:t>
            </a:r>
            <a:r>
              <a:rPr lang="en-US" dirty="0"/>
              <a:t> on the </a:t>
            </a:r>
            <a:r>
              <a:rPr lang="en-US" b="1" dirty="0"/>
              <a:t>Filters</a:t>
            </a:r>
            <a:r>
              <a:rPr lang="en-US" dirty="0"/>
              <a:t> shelf </a:t>
            </a:r>
            <a:r>
              <a:rPr lang="en-US" dirty="0" smtClean="0"/>
              <a:t>and </a:t>
            </a:r>
            <a:r>
              <a:rPr lang="en-US" dirty="0"/>
              <a:t>choose </a:t>
            </a:r>
            <a:r>
              <a:rPr lang="en-US" b="1" dirty="0"/>
              <a:t>Add to Context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As </a:t>
            </a:r>
            <a:r>
              <a:rPr lang="en-US" dirty="0"/>
              <a:t>a context filter, this filter now takes precedence over the dimension filter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49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4319587" cy="497209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04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required 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https://help.tableau.com/current/pro/desktop/en-us/Img/OrderOfOperation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762"/>
            <a:ext cx="9126297" cy="459263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25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>
            <a:normAutofit/>
          </a:bodyPr>
          <a:lstStyle/>
          <a:p>
            <a:r>
              <a:rPr lang="en-IN" dirty="0" smtClean="0"/>
              <a:t>8. </a:t>
            </a:r>
            <a:r>
              <a:rPr lang="en-US" dirty="0"/>
              <a:t>Usage of Menus and </a:t>
            </a:r>
            <a:r>
              <a:rPr lang="en-US" dirty="0" smtClean="0"/>
              <a:t>Toolbar</a:t>
            </a:r>
            <a:endParaRPr lang="en-IN" dirty="0"/>
          </a:p>
        </p:txBody>
      </p:sp>
      <p:pic>
        <p:nvPicPr>
          <p:cNvPr id="5122" name="Picture 2" descr="https://help.tableau.com/current/pro/desktop/en-us/Img/environ_workspac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8839200" cy="5981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" y="838200"/>
            <a:ext cx="6705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A.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 Workbook name. A workbook contains sheets. A sheet can be a worksheet, a dashboard, or a story.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200" y="1735749"/>
            <a:ext cx="70104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B.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4"/>
              </a:rPr>
              <a:t>Cards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4"/>
              </a:rPr>
              <a:t> and shelves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 - Drag fields to the cards and shelves in the workspace to add data to your view.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213" y="2628301"/>
            <a:ext cx="68580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C.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5"/>
              </a:rPr>
              <a:t>Toolbar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 - Use the toolbar to access commands and analysis and navigation tools.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200" y="3515856"/>
            <a:ext cx="659942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D.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6"/>
              </a:rPr>
              <a:t>View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 - This is the canvas in the workspace where you create a visualization (also referred to as a "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viz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").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934" y="4417379"/>
            <a:ext cx="645326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F.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7"/>
              </a:rPr>
              <a:t>Side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7"/>
              </a:rPr>
              <a:t> Bar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 - In a worksheet, the side bar area contains the 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8"/>
              </a:rPr>
              <a:t>Data pane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 and the 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9"/>
              </a:rPr>
              <a:t>Analytics pane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.</a:t>
            </a: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200" y="5226784"/>
            <a:ext cx="864183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G. Click this tab to go to the Data Source page and view your data. For more information,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H.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10"/>
              </a:rPr>
              <a:t>Status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B5CAB"/>
                </a:solidFill>
                <a:effectLst/>
                <a:latin typeface="Merriweather"/>
                <a:cs typeface="Arial" pitchFamily="34" charset="0"/>
                <a:hlinkClick r:id="rId10"/>
              </a:rPr>
              <a:t> bar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 - Displays information about the current view.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Merriweather"/>
                <a:cs typeface="Arial" pitchFamily="34" charset="0"/>
              </a:rPr>
              <a:t>I. Sheet tabs - Tabs represent each sheet in your workbook. This can include worksheets, dashboards, and stories</a:t>
            </a: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3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 build="allAtOnce"/>
      <p:bldP spid="9" grpId="0"/>
      <p:bldP spid="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/>
          </a:bodyPr>
          <a:lstStyle/>
          <a:p>
            <a:r>
              <a:rPr lang="en-IN" dirty="0" smtClean="0"/>
              <a:t>9.1 </a:t>
            </a:r>
            <a:r>
              <a:rPr lang="en-US" dirty="0"/>
              <a:t>Usage of Data Pane, Analytics </a:t>
            </a:r>
            <a:r>
              <a:rPr lang="en-US" dirty="0" smtClean="0"/>
              <a:t>Pane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247201"/>
            <a:ext cx="1962150" cy="56102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81200"/>
            <a:ext cx="1762750" cy="46767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1981200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/>
              <a:t>Tableau displays data source connections and data fields for the workbook in the </a:t>
            </a:r>
            <a:r>
              <a:rPr lang="en-US" sz="2400" b="1" dirty="0"/>
              <a:t>Data</a:t>
            </a:r>
            <a:r>
              <a:rPr lang="en-US" sz="2400" dirty="0"/>
              <a:t> pane on the left side of the workspace.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dirty="0"/>
              <a:t>Drag reference lines, box plots, trend lines forecasts, and other items into your view from the </a:t>
            </a:r>
            <a:r>
              <a:rPr lang="en-US" sz="2400" b="1" dirty="0"/>
              <a:t>Analytics</a:t>
            </a:r>
            <a:r>
              <a:rPr lang="en-US" sz="2400" dirty="0"/>
              <a:t> pane, which appears on the left side of the workspace.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687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Different Tableau </a:t>
            </a:r>
            <a:r>
              <a:rPr lang="en-IN" b="1" dirty="0" smtClean="0"/>
              <a:t>Products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b="1" dirty="0"/>
              <a:t>Tableau </a:t>
            </a:r>
            <a:r>
              <a:rPr lang="en-US" b="1" dirty="0" smtClean="0"/>
              <a:t>Desktop </a:t>
            </a:r>
            <a:r>
              <a:rPr lang="en-US" dirty="0" smtClean="0"/>
              <a:t>is business </a:t>
            </a:r>
            <a:r>
              <a:rPr lang="en-US" dirty="0"/>
              <a:t>analytics anyone can </a:t>
            </a:r>
            <a:r>
              <a:rPr lang="en-US" dirty="0" smtClean="0"/>
              <a:t>use, </a:t>
            </a:r>
            <a:r>
              <a:rPr lang="en-US" dirty="0"/>
              <a:t>even when you are </a:t>
            </a:r>
            <a:r>
              <a:rPr lang="en-US" dirty="0" smtClean="0"/>
              <a:t>offline.</a:t>
            </a:r>
            <a:endParaRPr lang="en-US" dirty="0"/>
          </a:p>
          <a:p>
            <a:pPr algn="just"/>
            <a:r>
              <a:rPr lang="en-US" b="1" dirty="0"/>
              <a:t>Tableau </a:t>
            </a:r>
            <a:r>
              <a:rPr lang="en-US" b="1" dirty="0" smtClean="0"/>
              <a:t>Server </a:t>
            </a:r>
            <a:r>
              <a:rPr lang="en-US" dirty="0" smtClean="0"/>
              <a:t>is </a:t>
            </a:r>
            <a:r>
              <a:rPr lang="en-US" dirty="0"/>
              <a:t>a web product of Tableau that allows users to do collaborative work on the same database at two different places</a:t>
            </a:r>
            <a:endParaRPr lang="en-US" dirty="0" smtClean="0"/>
          </a:p>
          <a:p>
            <a:pPr algn="just"/>
            <a:r>
              <a:rPr lang="en-US" b="1" dirty="0"/>
              <a:t>Tableau Online</a:t>
            </a:r>
            <a:r>
              <a:rPr lang="en-US" dirty="0"/>
              <a:t> Tableau Online is a cloud-based platform that performs the same functionality as Tableau Server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/>
              <a:t>Tableau </a:t>
            </a:r>
            <a:r>
              <a:rPr lang="en-US" b="1" dirty="0" smtClean="0"/>
              <a:t>Public </a:t>
            </a:r>
            <a:r>
              <a:rPr lang="en-US" dirty="0"/>
              <a:t>is a free product of Tableau which provides some limited functionalities for those who want to learn data visualization</a:t>
            </a:r>
            <a:r>
              <a:rPr lang="en-US" dirty="0" smtClean="0"/>
              <a:t>.</a:t>
            </a:r>
            <a:r>
              <a:rPr lang="en-US" dirty="0"/>
              <a:t> </a:t>
            </a:r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70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9.2 Sheet Tabs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A workbook contains sheets. A sheet can be a worksheet, a dashboard, or a story.</a:t>
            </a:r>
          </a:p>
          <a:p>
            <a:pPr algn="just"/>
            <a:r>
              <a:rPr lang="en-US" dirty="0"/>
              <a:t>A </a:t>
            </a:r>
            <a:r>
              <a:rPr lang="en-US" b="1" dirty="0"/>
              <a:t>worksheet</a:t>
            </a:r>
            <a:r>
              <a:rPr lang="en-US" dirty="0"/>
              <a:t> contains a single view along with shelves, cards, legends, and the Data and Analytics panes in its side bar. </a:t>
            </a:r>
          </a:p>
          <a:p>
            <a:pPr algn="just"/>
            <a:r>
              <a:rPr lang="en-US" dirty="0"/>
              <a:t>A </a:t>
            </a:r>
            <a:r>
              <a:rPr lang="en-US" b="1" dirty="0"/>
              <a:t>dashboard</a:t>
            </a:r>
            <a:r>
              <a:rPr lang="en-US" dirty="0"/>
              <a:t> is a collection of views from multiple worksheets. The Dashboard and Layout panes are available in its side bar. </a:t>
            </a:r>
            <a:endParaRPr lang="en-US" dirty="0" smtClean="0"/>
          </a:p>
          <a:p>
            <a:pPr algn="just"/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story</a:t>
            </a:r>
            <a:r>
              <a:rPr lang="en-US" dirty="0"/>
              <a:t> contains a sequence of worksheets or dashboards that work together to convey information. The Story and Layout panes are available in its side bar. </a:t>
            </a:r>
          </a:p>
          <a:p>
            <a:pPr algn="just"/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172200"/>
            <a:ext cx="8421255" cy="5334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48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9.3 Shelves </a:t>
            </a:r>
            <a:r>
              <a:rPr lang="en-US" dirty="0"/>
              <a:t>and Cards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19800" cy="452596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By placing fields on shelves or cards, you:</a:t>
            </a:r>
          </a:p>
          <a:p>
            <a:pPr algn="just"/>
            <a:r>
              <a:rPr lang="en-US" dirty="0"/>
              <a:t>Build the structure of your visualization.</a:t>
            </a:r>
          </a:p>
          <a:p>
            <a:pPr algn="just"/>
            <a:r>
              <a:rPr lang="en-US" dirty="0"/>
              <a:t>Increase the level of detail and control the number of marks in the view by including or excluding data.</a:t>
            </a:r>
          </a:p>
          <a:p>
            <a:pPr algn="just"/>
            <a:r>
              <a:rPr lang="en-US" dirty="0"/>
              <a:t>Add context to the visualization by encoding marks with color, size, shape, text, and </a:t>
            </a:r>
            <a:r>
              <a:rPr lang="en-US" dirty="0" smtClean="0"/>
              <a:t>detail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522413"/>
            <a:ext cx="1514475" cy="38195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43599"/>
            <a:ext cx="4533900" cy="6762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21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9.4 Marks card and </a:t>
            </a:r>
            <a:r>
              <a:rPr lang="en-US" dirty="0"/>
              <a:t>Legends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>
            <a:noAutofit/>
          </a:bodyPr>
          <a:lstStyle/>
          <a:p>
            <a:pPr algn="just"/>
            <a:r>
              <a:rPr lang="en-US" sz="2600" dirty="0"/>
              <a:t>The Marks card is a key element for visual analysis in Tableau. </a:t>
            </a:r>
            <a:endParaRPr lang="en-US" sz="2600" dirty="0" smtClean="0"/>
          </a:p>
          <a:p>
            <a:pPr algn="just"/>
            <a:r>
              <a:rPr lang="en-US" sz="2600" dirty="0" smtClean="0"/>
              <a:t>As </a:t>
            </a:r>
            <a:r>
              <a:rPr lang="en-US" sz="2600" dirty="0"/>
              <a:t>you drag fields to different properties in the Marks card, you add context and detail to the marks in the view</a:t>
            </a:r>
            <a:r>
              <a:rPr lang="en-US" sz="2600" dirty="0" smtClean="0"/>
              <a:t>.</a:t>
            </a:r>
          </a:p>
          <a:p>
            <a:pPr algn="just"/>
            <a:r>
              <a:rPr lang="en-US" sz="2600" dirty="0"/>
              <a:t>Some shelves, legends, cards, or controls are only displayed as a result of things that you do as you work with views. </a:t>
            </a:r>
            <a:endParaRPr lang="en-US" sz="2600" dirty="0" smtClean="0"/>
          </a:p>
          <a:p>
            <a:pPr algn="just"/>
            <a:r>
              <a:rPr lang="en-US" sz="2600" dirty="0" smtClean="0"/>
              <a:t>For </a:t>
            </a:r>
            <a:r>
              <a:rPr lang="en-US" sz="2600" dirty="0"/>
              <a:t>example, the Color legend is only displayed when there is a field on Color.</a:t>
            </a:r>
            <a:endParaRPr lang="en-IN" sz="2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676399"/>
            <a:ext cx="2133600" cy="205740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80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10. </a:t>
            </a:r>
            <a:r>
              <a:rPr lang="en-US" dirty="0"/>
              <a:t>Layout for dashboard and </a:t>
            </a:r>
            <a:r>
              <a:rPr lang="en-US" dirty="0" smtClean="0"/>
              <a:t>stories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A dashboard is a collection of several views, letting you compare a variety of data simultaneously. </a:t>
            </a:r>
            <a:endParaRPr lang="en-US" dirty="0" smtClean="0"/>
          </a:p>
          <a:p>
            <a:pPr algn="just"/>
            <a:r>
              <a:rPr lang="en-US" dirty="0" err="1" smtClean="0"/>
              <a:t>Eg</a:t>
            </a:r>
            <a:r>
              <a:rPr lang="en-US" dirty="0"/>
              <a:t>.</a:t>
            </a:r>
            <a:r>
              <a:rPr lang="en-US" dirty="0" smtClean="0"/>
              <a:t> if </a:t>
            </a:r>
            <a:r>
              <a:rPr lang="en-US" dirty="0"/>
              <a:t>you have a set of views that you review every day, you can create a dashboard that displays all the views at once, rather than navigate to separate worksheets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Data in sheets and dashboards is connected; when you modify a sheet, any dashboards containing it change, and vice versa.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1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IN" dirty="0" smtClean="0"/>
              <a:t>Dashboard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077200" cy="548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dirty="0" smtClean="0"/>
              <a:t>Stories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It</a:t>
            </a:r>
            <a:r>
              <a:rPr lang="en-US" dirty="0"/>
              <a:t> is a sequence of visualizations that work together to convey information. </a:t>
            </a:r>
            <a:endParaRPr lang="en-US" dirty="0" smtClean="0"/>
          </a:p>
          <a:p>
            <a:pPr algn="just"/>
            <a:r>
              <a:rPr lang="en-US" dirty="0" smtClean="0"/>
              <a:t>You </a:t>
            </a:r>
            <a:r>
              <a:rPr lang="en-US" dirty="0"/>
              <a:t>can create stories to tell a data narrative, provide context, demonstrate how decisions relate to outcomes, or to simply make a compelling case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Each individual sheet in a story is called a </a:t>
            </a:r>
            <a:r>
              <a:rPr lang="en-US" b="1" dirty="0"/>
              <a:t>story point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44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89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 fontScale="90000"/>
          </a:bodyPr>
          <a:lstStyle/>
          <a:p>
            <a:pPr marL="514350" indent="-514350"/>
            <a:r>
              <a:rPr lang="en-IN" dirty="0" smtClean="0"/>
              <a:t>11. </a:t>
            </a:r>
            <a:r>
              <a:rPr lang="en-US" dirty="0"/>
              <a:t>Difference between Green and Blue </a:t>
            </a:r>
            <a:r>
              <a:rPr lang="en-US" dirty="0" smtClean="0"/>
              <a:t>pills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i="1" dirty="0" smtClean="0"/>
          </a:p>
          <a:p>
            <a:pPr algn="just"/>
            <a:r>
              <a:rPr lang="en-US" sz="2400" i="1" dirty="0" smtClean="0"/>
              <a:t>Continuous</a:t>
            </a:r>
            <a:r>
              <a:rPr lang="en-US" sz="2400" dirty="0"/>
              <a:t> means "forming an unbroken whole, without interruption</a:t>
            </a:r>
            <a:r>
              <a:rPr lang="en-US" sz="2400" dirty="0" smtClean="0"/>
              <a:t>".</a:t>
            </a:r>
          </a:p>
          <a:p>
            <a:pPr algn="just"/>
            <a:r>
              <a:rPr lang="en-US" sz="2400" dirty="0" smtClean="0"/>
              <a:t>These </a:t>
            </a:r>
            <a:r>
              <a:rPr lang="en-US" sz="2400" dirty="0"/>
              <a:t>fields are colored green. </a:t>
            </a:r>
            <a:endParaRPr lang="en-US" sz="2400" dirty="0" smtClean="0"/>
          </a:p>
          <a:p>
            <a:pPr algn="just"/>
            <a:r>
              <a:rPr lang="en-US" sz="2400" dirty="0" smtClean="0"/>
              <a:t>When </a:t>
            </a:r>
            <a:r>
              <a:rPr lang="en-US" sz="2400" dirty="0"/>
              <a:t>a continuous field is put on the Rows or Columns shelf, an axis is created in the view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algn="just"/>
            <a:r>
              <a:rPr lang="en-US" sz="2400" i="1" dirty="0"/>
              <a:t>Discrete</a:t>
            </a:r>
            <a:r>
              <a:rPr lang="en-US" sz="2400" dirty="0"/>
              <a:t> means "individually separate and distinct</a:t>
            </a:r>
            <a:r>
              <a:rPr lang="en-US" sz="2400" dirty="0" smtClean="0"/>
              <a:t>.“</a:t>
            </a:r>
          </a:p>
          <a:p>
            <a:pPr algn="just"/>
            <a:r>
              <a:rPr lang="en-US" sz="2400" dirty="0" smtClean="0"/>
              <a:t>These </a:t>
            </a:r>
            <a:r>
              <a:rPr lang="en-US" sz="2400" dirty="0"/>
              <a:t>fields are colored blue. </a:t>
            </a:r>
            <a:endParaRPr lang="en-US" sz="2400" dirty="0" smtClean="0"/>
          </a:p>
          <a:p>
            <a:pPr algn="just"/>
            <a:r>
              <a:rPr lang="en-US" sz="2400" dirty="0" smtClean="0"/>
              <a:t>When </a:t>
            </a:r>
            <a:r>
              <a:rPr lang="en-US" sz="2400" dirty="0"/>
              <a:t>a discrete field is put on the Rows or Columns shelf, a header is created in the view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76" y="1295400"/>
            <a:ext cx="4727523" cy="63033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4103688"/>
            <a:ext cx="4343401" cy="46831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4470123" cy="382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2. Tableau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Informative Dashboards</a:t>
            </a:r>
          </a:p>
          <a:p>
            <a:r>
              <a:rPr lang="en-IN" dirty="0"/>
              <a:t>Supports numerous data sources</a:t>
            </a:r>
          </a:p>
          <a:p>
            <a:r>
              <a:rPr lang="en-US" dirty="0"/>
              <a:t>Connectivity with Live and In-Memory Data</a:t>
            </a:r>
          </a:p>
          <a:p>
            <a:r>
              <a:rPr lang="en-IN" dirty="0"/>
              <a:t>Provides Great Security</a:t>
            </a:r>
          </a:p>
          <a:p>
            <a:r>
              <a:rPr lang="en-IN" dirty="0"/>
              <a:t>Easy Collaboration &amp; </a:t>
            </a:r>
            <a:r>
              <a:rPr lang="en-IN" dirty="0" smtClean="0"/>
              <a:t>Sharing</a:t>
            </a:r>
          </a:p>
          <a:p>
            <a:r>
              <a:rPr lang="en-IN" dirty="0"/>
              <a:t>Provides a Mobile Version</a:t>
            </a:r>
          </a:p>
          <a:p>
            <a:r>
              <a:rPr lang="en-IN" dirty="0"/>
              <a:t>Advanced Visualization </a:t>
            </a:r>
            <a:r>
              <a:rPr lang="en-IN" dirty="0" smtClean="0"/>
              <a:t>Capabilities</a:t>
            </a:r>
          </a:p>
          <a:p>
            <a:r>
              <a:rPr lang="en-IN" dirty="0"/>
              <a:t>Availability of </a:t>
            </a:r>
            <a:r>
              <a:rPr lang="en-IN" dirty="0" smtClean="0"/>
              <a:t>Maps</a:t>
            </a:r>
          </a:p>
          <a:p>
            <a:r>
              <a:rPr lang="en-IN" dirty="0"/>
              <a:t>Trend Lines &amp; 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12165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Tableau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2" descr="Understanding the Tableau interface and basic terminology - Mastering  Tableau [Book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2786"/>
            <a:ext cx="9144000" cy="56352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2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ableau start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" y="652546"/>
            <a:ext cx="9144000" cy="620420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8400" y="4648200"/>
            <a:ext cx="373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 </a:t>
            </a:r>
            <a:r>
              <a:rPr lang="en-IN" sz="2400" b="1" dirty="0" smtClean="0">
                <a:solidFill>
                  <a:srgbClr val="FF0000"/>
                </a:solidFill>
              </a:rPr>
              <a:t>Accelerators</a:t>
            </a:r>
            <a:r>
              <a:rPr lang="en-IN" sz="2400" b="1" dirty="0" smtClean="0"/>
              <a:t>: </a:t>
            </a:r>
            <a:r>
              <a:rPr lang="en-US" sz="2400" dirty="0" smtClean="0"/>
              <a:t>sample </a:t>
            </a:r>
            <a:r>
              <a:rPr lang="en-US" sz="2400" dirty="0"/>
              <a:t>workbooks that come with Tableau Desktop</a:t>
            </a:r>
            <a:endParaRPr lang="en-IN" sz="2400" i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76057" y="1524000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Connect pane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0600" y="1138535"/>
            <a:ext cx="1780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Tableau icon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2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Contd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1.</a:t>
            </a:r>
            <a:r>
              <a:rPr lang="en-US" sz="2000" dirty="0"/>
              <a:t> </a:t>
            </a:r>
            <a:r>
              <a:rPr lang="en-US" sz="2000" b="1" dirty="0"/>
              <a:t>Tableau icon</a:t>
            </a:r>
            <a:r>
              <a:rPr lang="en-US" sz="2000" dirty="0"/>
              <a:t>. Click  in the upper left corner of any page to toggle between the start page and the authoring workspace.</a:t>
            </a:r>
          </a:p>
          <a:p>
            <a:pPr marL="0" indent="0" algn="just">
              <a:buNone/>
            </a:pPr>
            <a:r>
              <a:rPr lang="en-US" sz="2000" b="1" dirty="0"/>
              <a:t>2.</a:t>
            </a:r>
            <a:r>
              <a:rPr lang="en-US" sz="2000" dirty="0"/>
              <a:t> </a:t>
            </a:r>
            <a:r>
              <a:rPr lang="en-US" sz="2000" b="1" dirty="0"/>
              <a:t>Connect pane</a:t>
            </a:r>
            <a:r>
              <a:rPr lang="en-US" sz="2000" dirty="0"/>
              <a:t>. Under </a:t>
            </a:r>
            <a:r>
              <a:rPr lang="en-US" sz="2000" b="1" dirty="0"/>
              <a:t>Connect</a:t>
            </a:r>
            <a:r>
              <a:rPr lang="en-US" sz="2000" dirty="0"/>
              <a:t>, you can:</a:t>
            </a:r>
          </a:p>
          <a:p>
            <a:pPr marL="0" indent="0" algn="just">
              <a:buNone/>
            </a:pPr>
            <a:r>
              <a:rPr lang="en-US" sz="2000" dirty="0"/>
              <a:t>Connect to data that is stored in a file, such as Microsoft Excel, PDF, Spatial files, and more.</a:t>
            </a:r>
          </a:p>
          <a:p>
            <a:pPr marL="0" indent="0" algn="just">
              <a:buNone/>
            </a:pPr>
            <a:r>
              <a:rPr lang="en-US" sz="2000" dirty="0"/>
              <a:t>Connect to data that is stored on Tableau Server, Microsoft SQL Server, Google Analytics, or another server.</a:t>
            </a:r>
          </a:p>
          <a:p>
            <a:pPr marL="0" indent="0" algn="just">
              <a:buNone/>
            </a:pPr>
            <a:r>
              <a:rPr lang="en-US" sz="2000" b="1" dirty="0" smtClean="0"/>
              <a:t>3</a:t>
            </a:r>
            <a:r>
              <a:rPr lang="en-US" sz="2000" b="1" dirty="0"/>
              <a:t>.</a:t>
            </a:r>
            <a:r>
              <a:rPr lang="en-US" sz="2000" dirty="0"/>
              <a:t> Under </a:t>
            </a:r>
            <a:r>
              <a:rPr lang="en-US" sz="2000" b="1" dirty="0"/>
              <a:t>Accelerators</a:t>
            </a:r>
            <a:r>
              <a:rPr lang="en-US" sz="2000" dirty="0"/>
              <a:t>, see a selection of Accelerators and the sample workbooks that come with Tableau Desktop. Prior to 2023.2, these were only sample workbooks.</a:t>
            </a:r>
          </a:p>
          <a:p>
            <a:pPr marL="0" indent="0" algn="just">
              <a:buNone/>
            </a:pPr>
            <a:r>
              <a:rPr lang="en-US" sz="2000" b="1" dirty="0"/>
              <a:t>4.</a:t>
            </a:r>
            <a:r>
              <a:rPr lang="en-US" sz="2000" dirty="0"/>
              <a:t> Under </a:t>
            </a:r>
            <a:r>
              <a:rPr lang="en-US" sz="2000" b="1" dirty="0"/>
              <a:t>Open</a:t>
            </a:r>
            <a:r>
              <a:rPr lang="en-US" sz="2000" dirty="0"/>
              <a:t>, you can open workbooks that you've already created.</a:t>
            </a:r>
          </a:p>
          <a:p>
            <a:pPr marL="0" indent="0" algn="just">
              <a:buNone/>
            </a:pPr>
            <a:r>
              <a:rPr lang="en-US" sz="2000" b="1" dirty="0"/>
              <a:t>5.</a:t>
            </a:r>
            <a:r>
              <a:rPr lang="en-US" sz="2000" dirty="0"/>
              <a:t> Under </a:t>
            </a:r>
            <a:r>
              <a:rPr lang="en-US" sz="2000" b="1" dirty="0"/>
              <a:t>Discover</a:t>
            </a:r>
            <a:r>
              <a:rPr lang="en-US" sz="2000" dirty="0"/>
              <a:t>, find additional resources like video tutorials, forums, or the “</a:t>
            </a:r>
            <a:r>
              <a:rPr lang="en-US" sz="2000" dirty="0" err="1"/>
              <a:t>Viz</a:t>
            </a:r>
            <a:r>
              <a:rPr lang="en-US" sz="2000" dirty="0"/>
              <a:t> of the week” to get ideas about what you can build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122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5189</TotalTime>
  <Words>1319</Words>
  <Application>Microsoft Office PowerPoint</Application>
  <PresentationFormat>On-screen Show (4:3)</PresentationFormat>
  <Paragraphs>199</Paragraphs>
  <Slides>58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Unit II: INTRODUCTION TO TABLEAU </vt:lpstr>
      <vt:lpstr>Table of contents</vt:lpstr>
      <vt:lpstr>1. Introduction and Installing Tableau</vt:lpstr>
      <vt:lpstr>PowerPoint Presentation</vt:lpstr>
      <vt:lpstr>Different Tableau Products</vt:lpstr>
      <vt:lpstr>2. Tableau features</vt:lpstr>
      <vt:lpstr>Tableau interface</vt:lpstr>
      <vt:lpstr>PowerPoint Presentation</vt:lpstr>
      <vt:lpstr>Contd…</vt:lpstr>
      <vt:lpstr>Contd…</vt:lpstr>
      <vt:lpstr>3. Connecting data with tableau</vt:lpstr>
      <vt:lpstr>Click tableau icon</vt:lpstr>
      <vt:lpstr>Select the option to connect to data source</vt:lpstr>
      <vt:lpstr>Select a file</vt:lpstr>
      <vt:lpstr>In this case this excel file is consider</vt:lpstr>
      <vt:lpstr>Data imported to tableau</vt:lpstr>
      <vt:lpstr>Drag the table on to the canvas</vt:lpstr>
      <vt:lpstr>Now click on the Sheet</vt:lpstr>
      <vt:lpstr>Drag fields to the rows and column from the pane</vt:lpstr>
      <vt:lpstr>The chart will be created on the view</vt:lpstr>
      <vt:lpstr>4. Joining data sources</vt:lpstr>
      <vt:lpstr>Relationships and join</vt:lpstr>
      <vt:lpstr>Joins</vt:lpstr>
      <vt:lpstr>Relationships</vt:lpstr>
      <vt:lpstr>5. Live vs extract</vt:lpstr>
      <vt:lpstr>5.1 Steps Extracting Data in Tableau</vt:lpstr>
      <vt:lpstr>Refreshing an Extract in Tableau</vt:lpstr>
      <vt:lpstr>5.1 Data extracts </vt:lpstr>
      <vt:lpstr>Difference </vt:lpstr>
      <vt:lpstr>5.2 Live data connections</vt:lpstr>
      <vt:lpstr>5.2 Live connection </vt:lpstr>
      <vt:lpstr>5. Live data connections vs data extracts</vt:lpstr>
      <vt:lpstr>6. Basic functions of tableau</vt:lpstr>
      <vt:lpstr>PowerPoint Presentation</vt:lpstr>
      <vt:lpstr>using the Calculated Field</vt:lpstr>
      <vt:lpstr>PowerPoint Presentation</vt:lpstr>
      <vt:lpstr>7. Operations of tableau</vt:lpstr>
      <vt:lpstr>PowerPoint Presentation</vt:lpstr>
      <vt:lpstr>PowerPoint Presentation</vt:lpstr>
      <vt:lpstr>Read more: https://help.tableau.com/current/pro/desktop/en-us/order_of_operations.htm </vt:lpstr>
      <vt:lpstr>Who are the top 10 customers, by total sales, in New York City?</vt:lpstr>
      <vt:lpstr>PowerPoint Presentation</vt:lpstr>
      <vt:lpstr>Incorrect output</vt:lpstr>
      <vt:lpstr>incorrect output of scenario </vt:lpstr>
      <vt:lpstr>solution</vt:lpstr>
      <vt:lpstr>PowerPoint Presentation</vt:lpstr>
      <vt:lpstr>required output</vt:lpstr>
      <vt:lpstr>8. Usage of Menus and Toolbar</vt:lpstr>
      <vt:lpstr>9.1 Usage of Data Pane, Analytics Pane</vt:lpstr>
      <vt:lpstr>9.2 Sheet Tabs</vt:lpstr>
      <vt:lpstr>9.3 Shelves and Cards</vt:lpstr>
      <vt:lpstr>9.4 Marks card and Legends</vt:lpstr>
      <vt:lpstr>10. Layout for dashboard and stories</vt:lpstr>
      <vt:lpstr>Dashboard</vt:lpstr>
      <vt:lpstr>Stories</vt:lpstr>
      <vt:lpstr>PowerPoint Presentation</vt:lpstr>
      <vt:lpstr>11. Difference between Green and Blue pills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II: INTRODUCTION TO TABLEAU </dc:title>
  <dc:creator>Aman</dc:creator>
  <cp:lastModifiedBy>Aman</cp:lastModifiedBy>
  <cp:revision>81</cp:revision>
  <dcterms:created xsi:type="dcterms:W3CDTF">2006-08-16T00:00:00Z</dcterms:created>
  <dcterms:modified xsi:type="dcterms:W3CDTF">2024-02-02T05:40:46Z</dcterms:modified>
</cp:coreProperties>
</file>